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224" y="11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D1C57-7FFA-46FA-8015-22B61ABFED0C}" type="datetimeFigureOut">
              <a:rPr lang="en-GB" smtClean="0"/>
              <a:t>31/01/2023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0B4AF-656B-42BA-9FB2-0A507E8917B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541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ctrTitle"/>
          </p:nvPr>
        </p:nvSpPr>
        <p:spPr>
          <a:xfrm>
            <a:off x="233781" y="1323689"/>
            <a:ext cx="6390429" cy="36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500"/>
              <a:buNone/>
              <a:defRPr sz="5700"/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subTitle" idx="1"/>
          </p:nvPr>
        </p:nvSpPr>
        <p:spPr>
          <a:xfrm>
            <a:off x="233775" y="5038444"/>
            <a:ext cx="6390429" cy="14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 sz="3100"/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202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5"/>
          <p:cNvSpPr txBox="1">
            <a:spLocks noGrp="1"/>
          </p:cNvSpPr>
          <p:nvPr>
            <p:ph type="body" idx="1"/>
          </p:nvPr>
        </p:nvSpPr>
        <p:spPr>
          <a:xfrm>
            <a:off x="233775" y="7521022"/>
            <a:ext cx="4499143" cy="107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156865" lvl="0" indent="-7843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7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15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18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6"/>
          <p:cNvSpPr txBox="1">
            <a:spLocks noGrp="1"/>
          </p:cNvSpPr>
          <p:nvPr>
            <p:ph type="title" hasCustomPrompt="1"/>
          </p:nvPr>
        </p:nvSpPr>
        <p:spPr>
          <a:xfrm>
            <a:off x="233775" y="1966444"/>
            <a:ext cx="6390429" cy="34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8100"/>
              <a:buNone/>
              <a:defRPr sz="13100"/>
            </a:lvl9pPr>
          </a:lstStyle>
          <a:p>
            <a:r>
              <a:t>xx%</a:t>
            </a:r>
          </a:p>
        </p:txBody>
      </p:sp>
      <p:sp>
        <p:nvSpPr>
          <p:cNvPr id="48" name="Google Shape;48;p16"/>
          <p:cNvSpPr txBox="1">
            <a:spLocks noGrp="1"/>
          </p:cNvSpPr>
          <p:nvPr>
            <p:ph type="body" idx="1"/>
          </p:nvPr>
        </p:nvSpPr>
        <p:spPr>
          <a:xfrm>
            <a:off x="233775" y="5603956"/>
            <a:ext cx="6390429" cy="231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marL="156865" lvl="0" indent="-202618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313731" lvl="1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470596" lvl="2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627461" lvl="3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784327" lvl="4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941192" lvl="5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1098057" lvl="6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1254923" lvl="7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1411788" lvl="8" indent="-174295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16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9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7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5403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8"/>
          <p:cNvSpPr txBox="1">
            <a:spLocks noGrp="1"/>
          </p:cNvSpPr>
          <p:nvPr>
            <p:ph type="title"/>
          </p:nvPr>
        </p:nvSpPr>
        <p:spPr>
          <a:xfrm>
            <a:off x="233775" y="3823733"/>
            <a:ext cx="6390429" cy="149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400"/>
              <a:buNone/>
              <a:defRPr sz="3900"/>
            </a:lvl9pPr>
          </a:lstStyle>
          <a:p>
            <a:endParaRPr/>
          </a:p>
        </p:txBody>
      </p:sp>
      <p:sp>
        <p:nvSpPr>
          <p:cNvPr id="17" name="Google Shape;17;p8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9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429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429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marL="156865" lvl="0" indent="-20261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313731" lvl="1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470596" lvl="2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627461" lvl="3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784327" lvl="4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941192" lvl="5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1098057" lvl="6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1254923" lvl="7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1411788" lvl="8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60995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0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429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2999893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marL="156865" lvl="0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1500"/>
            </a:lvl1pPr>
            <a:lvl2pPr marL="313731" lvl="1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2pPr>
            <a:lvl3pPr marL="470596" lvl="2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3pPr>
            <a:lvl4pPr marL="627461" lvl="3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4pPr>
            <a:lvl5pPr marL="784327" lvl="4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5pPr>
            <a:lvl6pPr marL="941192" lvl="5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6pPr>
            <a:lvl7pPr marL="1098057" lvl="6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7pPr>
            <a:lvl8pPr marL="1254923" lvl="7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8pPr>
            <a:lvl9pPr marL="1411788" lvl="8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2"/>
          </p:nvPr>
        </p:nvSpPr>
        <p:spPr>
          <a:xfrm>
            <a:off x="3624300" y="2048844"/>
            <a:ext cx="2999893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marL="156865" lvl="0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 sz="1500"/>
            </a:lvl1pPr>
            <a:lvl2pPr marL="313731" lvl="1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2pPr>
            <a:lvl3pPr marL="470596" lvl="2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3pPr>
            <a:lvl4pPr marL="627461" lvl="3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4pPr>
            <a:lvl5pPr marL="784327" lvl="4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5pPr>
            <a:lvl6pPr marL="941192" lvl="5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6pPr>
            <a:lvl7pPr marL="1098057" lvl="6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7pPr>
            <a:lvl8pPr marL="1254923" lvl="7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8pPr>
            <a:lvl9pPr marL="1411788" lvl="8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04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429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9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891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2"/>
          <p:cNvSpPr txBox="1">
            <a:spLocks noGrp="1"/>
          </p:cNvSpPr>
          <p:nvPr>
            <p:ph type="title"/>
          </p:nvPr>
        </p:nvSpPr>
        <p:spPr>
          <a:xfrm>
            <a:off x="233775" y="987733"/>
            <a:ext cx="2106000" cy="13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600"/>
              <a:buNone/>
              <a:defRPr sz="2600"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1"/>
          </p:nvPr>
        </p:nvSpPr>
        <p:spPr>
          <a:xfrm>
            <a:off x="233775" y="2470400"/>
            <a:ext cx="2106000" cy="56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marL="156865" lvl="0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1pPr>
            <a:lvl2pPr marL="313731" lvl="1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2pPr>
            <a:lvl3pPr marL="470596" lvl="2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3pPr>
            <a:lvl4pPr marL="627461" lvl="3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4pPr>
            <a:lvl5pPr marL="784327" lvl="4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5pPr>
            <a:lvl6pPr marL="941192" lvl="5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6pPr>
            <a:lvl7pPr marL="1098057" lvl="6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●"/>
              <a:defRPr sz="1300"/>
            </a:lvl7pPr>
            <a:lvl8pPr marL="1254923" lvl="7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○"/>
              <a:defRPr sz="1300"/>
            </a:lvl8pPr>
            <a:lvl9pPr marL="1411788" lvl="8" indent="-1612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3800"/>
              <a:buChar char="■"/>
              <a:defRPr sz="1300"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6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>
            <a:spLocks noGrp="1"/>
          </p:cNvSpPr>
          <p:nvPr>
            <p:ph type="title"/>
          </p:nvPr>
        </p:nvSpPr>
        <p:spPr>
          <a:xfrm>
            <a:off x="367687" y="800267"/>
            <a:ext cx="4775893" cy="727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300"/>
              <a:buNone/>
              <a:defRPr sz="5200"/>
            </a:lvl9pPr>
          </a:lstStyle>
          <a:p>
            <a:endParaRPr/>
          </a:p>
        </p:txBody>
      </p:sp>
      <p:sp>
        <p:nvSpPr>
          <p:cNvPr id="36" name="Google Shape;36;p13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5072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/>
          <p:nvPr/>
        </p:nvSpPr>
        <p:spPr>
          <a:xfrm>
            <a:off x="3429000" y="-222"/>
            <a:ext cx="34290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9679" tIns="99679" rIns="99679" bIns="99679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500" kern="0">
              <a:solidFill>
                <a:srgbClr val="000000"/>
              </a:solidFill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14"/>
          <p:cNvSpPr txBox="1">
            <a:spLocks noGrp="1"/>
          </p:cNvSpPr>
          <p:nvPr>
            <p:ph type="title"/>
          </p:nvPr>
        </p:nvSpPr>
        <p:spPr>
          <a:xfrm>
            <a:off x="199125" y="2192311"/>
            <a:ext cx="3033857" cy="263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4600"/>
            </a:lvl9pPr>
          </a:lstStyle>
          <a:p>
            <a:endParaRPr/>
          </a:p>
        </p:txBody>
      </p:sp>
      <p:sp>
        <p:nvSpPr>
          <p:cNvPr id="40" name="Google Shape;40;p14"/>
          <p:cNvSpPr txBox="1">
            <a:spLocks noGrp="1"/>
          </p:cNvSpPr>
          <p:nvPr>
            <p:ph type="subTitle" idx="1"/>
          </p:nvPr>
        </p:nvSpPr>
        <p:spPr>
          <a:xfrm>
            <a:off x="199125" y="4983244"/>
            <a:ext cx="3033857" cy="219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700"/>
              <a:buNone/>
              <a:defRPr sz="2300"/>
            </a:lvl9pPr>
          </a:lstStyle>
          <a:p>
            <a:endParaRPr/>
          </a:p>
        </p:txBody>
      </p:sp>
      <p:sp>
        <p:nvSpPr>
          <p:cNvPr id="41" name="Google Shape;41;p14"/>
          <p:cNvSpPr txBox="1">
            <a:spLocks noGrp="1"/>
          </p:cNvSpPr>
          <p:nvPr>
            <p:ph type="body" idx="2"/>
          </p:nvPr>
        </p:nvSpPr>
        <p:spPr>
          <a:xfrm>
            <a:off x="3704625" y="1287244"/>
            <a:ext cx="2877750" cy="656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156865" lvl="0" indent="-202618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5700"/>
              <a:buChar char="●"/>
              <a:defRPr/>
            </a:lvl1pPr>
            <a:lvl2pPr marL="313731" lvl="1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2pPr>
            <a:lvl3pPr marL="470596" lvl="2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3pPr>
            <a:lvl4pPr marL="627461" lvl="3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4pPr>
            <a:lvl5pPr marL="784327" lvl="4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5pPr>
            <a:lvl6pPr marL="941192" lvl="5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6pPr>
            <a:lvl7pPr marL="1098057" lvl="6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●"/>
              <a:defRPr/>
            </a:lvl7pPr>
            <a:lvl8pPr marL="1254923" lvl="7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○"/>
              <a:defRPr/>
            </a:lvl8pPr>
            <a:lvl9pPr marL="1411788" lvl="8" indent="-174295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14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>
                <a:solidFill>
                  <a:srgbClr val="595959"/>
                </a:solidFill>
              </a:rPr>
              <a:pPr/>
              <a:t>‹#›</a:t>
            </a:fld>
            <a:endParaRPr lang="en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895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233775" y="791156"/>
            <a:ext cx="6390429" cy="10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900"/>
              <a:buFont typeface="Arial"/>
              <a:buNone/>
              <a:defRPr sz="8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233775" y="2048844"/>
            <a:ext cx="6390429" cy="6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t" anchorCtr="0">
            <a:normAutofit/>
          </a:bodyPr>
          <a:lstStyle>
            <a:lvl1pPr marL="457200" marR="0" lvl="0" indent="-5905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700"/>
              <a:buFont typeface="Arial"/>
              <a:buChar char="●"/>
              <a:defRPr sz="57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●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○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5080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■"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sldNum" idx="12"/>
          </p:nvPr>
        </p:nvSpPr>
        <p:spPr>
          <a:xfrm>
            <a:off x="6354343" y="8290163"/>
            <a:ext cx="411536" cy="6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679" tIns="99679" rIns="99679" bIns="99679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1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kern="0" smtClean="0">
                <a:solidFill>
                  <a:srgbClr val="595959"/>
                </a:solidFill>
              </a:rPr>
              <a:pPr/>
              <a:t>‹#›</a:t>
            </a:fld>
            <a:endParaRPr lang="en" kern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030663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5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"/>
          <p:cNvSpPr/>
          <p:nvPr/>
        </p:nvSpPr>
        <p:spPr>
          <a:xfrm>
            <a:off x="0" y="303242"/>
            <a:ext cx="6950688" cy="220892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1364" tIns="31364" rIns="31364" bIns="31364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0" y="8679070"/>
            <a:ext cx="6950688" cy="220892"/>
          </a:xfrm>
          <a:prstGeom prst="flowChartInputOutput">
            <a:avLst/>
          </a:prstGeom>
          <a:solidFill>
            <a:srgbClr val="351C75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1364" tIns="31364" rIns="31364" bIns="31364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  <a:buFont typeface="Arial"/>
              <a:buNone/>
            </a:pPr>
            <a:endParaRPr sz="500" kern="0">
              <a:solidFill>
                <a:srgbClr val="000000"/>
              </a:solidFill>
              <a:cs typeface="Arial"/>
              <a:sym typeface="Arial"/>
            </a:endParaRPr>
          </a:p>
        </p:txBody>
      </p:sp>
      <p:sp>
        <p:nvSpPr>
          <p:cNvPr id="68" name="Google Shape;68;p3"/>
          <p:cNvSpPr txBox="1"/>
          <p:nvPr/>
        </p:nvSpPr>
        <p:spPr>
          <a:xfrm>
            <a:off x="264380" y="1969767"/>
            <a:ext cx="6004929" cy="72037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1364" tIns="31364" rIns="31364" bIns="31364" anchor="t" anchorCtr="0">
            <a:spAutoFit/>
          </a:bodyPr>
          <a:lstStyle/>
          <a:p>
            <a:pPr algn="ctr">
              <a:buClr>
                <a:srgbClr val="000000"/>
              </a:buClr>
              <a:buSzPts val="3100"/>
              <a:buFont typeface="Arial"/>
              <a:buNone/>
            </a:pPr>
            <a:r>
              <a:rPr lang="en" sz="2400" b="1" u="sng" kern="0" dirty="0" smtClean="0">
                <a:solidFill>
                  <a:srgbClr val="351C75"/>
                </a:solidFill>
                <a:cs typeface="Arial"/>
                <a:sym typeface="Arial"/>
              </a:rPr>
              <a:t>Thursday Evening Show Jumping </a:t>
            </a:r>
          </a:p>
          <a:p>
            <a:pPr algn="ctr">
              <a:buClr>
                <a:srgbClr val="000000"/>
              </a:buClr>
              <a:buSzPts val="3100"/>
              <a:buFont typeface="Arial"/>
              <a:buNone/>
            </a:pPr>
            <a:r>
              <a:rPr lang="en" sz="2400" b="1" u="sng" kern="0" dirty="0" smtClean="0">
                <a:solidFill>
                  <a:srgbClr val="351C75"/>
                </a:solidFill>
                <a:cs typeface="Arial"/>
                <a:sym typeface="Arial"/>
              </a:rPr>
              <a:t>Winter </a:t>
            </a:r>
            <a:r>
              <a:rPr lang="en" sz="2400" b="1" u="sng" kern="0" dirty="0">
                <a:solidFill>
                  <a:srgbClr val="351C75"/>
                </a:solidFill>
                <a:cs typeface="Arial"/>
                <a:sym typeface="Arial"/>
              </a:rPr>
              <a:t>Points </a:t>
            </a:r>
            <a:r>
              <a:rPr lang="en" sz="2400" b="1" u="sng" kern="0" dirty="0" smtClean="0">
                <a:solidFill>
                  <a:srgbClr val="351C75"/>
                </a:solidFill>
                <a:cs typeface="Arial"/>
                <a:sym typeface="Arial"/>
              </a:rPr>
              <a:t>League - October to March </a:t>
            </a:r>
            <a:endParaRPr sz="2400" b="1" u="sng" kern="0" dirty="0">
              <a:solidFill>
                <a:srgbClr val="351C75"/>
              </a:solidFill>
              <a:cs typeface="Arial"/>
              <a:sym typeface="Arial"/>
            </a:endParaRPr>
          </a:p>
          <a:p>
            <a:pPr algn="ctr">
              <a:buClr>
                <a:srgbClr val="000000"/>
              </a:buClr>
              <a:buSzPts val="3100"/>
              <a:buFont typeface="Arial"/>
              <a:buNone/>
            </a:pPr>
            <a:endParaRPr sz="11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 algn="ctr">
              <a:buClr>
                <a:srgbClr val="000000"/>
              </a:buClr>
              <a:buSzPts val="3100"/>
              <a:buFont typeface="Arial"/>
              <a:buNone/>
            </a:pPr>
            <a:r>
              <a:rPr lang="en" sz="1400" kern="0" dirty="0">
                <a:solidFill>
                  <a:srgbClr val="351C75"/>
                </a:solidFill>
                <a:cs typeface="Arial"/>
                <a:sym typeface="Arial"/>
              </a:rPr>
              <a:t>6PM  </a:t>
            </a:r>
            <a:r>
              <a:rPr lang="en" sz="1400" kern="0" dirty="0" smtClean="0">
                <a:solidFill>
                  <a:srgbClr val="351C75"/>
                </a:solidFill>
                <a:cs typeface="Arial"/>
                <a:sym typeface="Arial"/>
              </a:rPr>
              <a:t>START</a:t>
            </a:r>
          </a:p>
          <a:p>
            <a:pPr algn="ctr">
              <a:buClr>
                <a:srgbClr val="000000"/>
              </a:buClr>
              <a:buSzPts val="3100"/>
            </a:pPr>
            <a:r>
              <a:rPr lang="en-GB" sz="1400" kern="0" dirty="0">
                <a:solidFill>
                  <a:srgbClr val="351C75"/>
                </a:solidFill>
                <a:cs typeface="Arial"/>
                <a:sym typeface="Arial"/>
              </a:rPr>
              <a:t>Entry Fee £9 (Members £8)</a:t>
            </a:r>
            <a:endParaRPr lang="en-GB"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100" kern="0" dirty="0" smtClean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1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b="1" u="sng" kern="0" dirty="0">
                <a:solidFill>
                  <a:srgbClr val="351C75"/>
                </a:solidFill>
                <a:cs typeface="Arial"/>
                <a:sym typeface="Arial"/>
              </a:rPr>
              <a:t>Class 1​ Beginners &amp; Lead Rein</a:t>
            </a: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Cross poles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All double clears win a rosette,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 smtClean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b="1" u="sng" kern="0" dirty="0">
                <a:solidFill>
                  <a:srgbClr val="351C75"/>
                </a:solidFill>
                <a:cs typeface="Arial"/>
                <a:sym typeface="Arial"/>
              </a:rPr>
              <a:t>Class 2​ Beginners Novice</a:t>
            </a: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Cross poles and straights. Genuine novices only,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 smtClean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b="1" u="sng" kern="0" dirty="0">
                <a:solidFill>
                  <a:srgbClr val="351C75"/>
                </a:solidFill>
                <a:cs typeface="Arial"/>
                <a:sym typeface="Arial"/>
              </a:rPr>
              <a:t>Class 3​ Nursery Novice</a:t>
            </a: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Max height in first round 40cm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 smtClean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b="1" u="sng" kern="0" dirty="0">
                <a:solidFill>
                  <a:srgbClr val="351C75"/>
                </a:solidFill>
                <a:cs typeface="Arial"/>
                <a:sym typeface="Arial"/>
              </a:rPr>
              <a:t>Class 4​ Novice</a:t>
            </a: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Max height in first round 50cm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 smtClean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b="1" u="sng" kern="0" dirty="0">
                <a:solidFill>
                  <a:srgbClr val="351C75"/>
                </a:solidFill>
                <a:cs typeface="Arial"/>
                <a:sym typeface="Arial"/>
              </a:rPr>
              <a:t>Class 5​ Progressive</a:t>
            </a: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max height in first round 65cm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 smtClean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b="1" u="sng" kern="0" dirty="0">
                <a:solidFill>
                  <a:srgbClr val="351C75"/>
                </a:solidFill>
                <a:cs typeface="Arial"/>
                <a:sym typeface="Arial"/>
              </a:rPr>
              <a:t>Class 6​ Intermediate</a:t>
            </a: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Max height in first round 75-80cm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kern="0" dirty="0" smtClean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r>
              <a:rPr lang="en" sz="1200" b="1" u="sng" kern="0" dirty="0">
                <a:solidFill>
                  <a:srgbClr val="351C75"/>
                </a:solidFill>
                <a:cs typeface="Arial"/>
                <a:sym typeface="Arial"/>
              </a:rPr>
              <a:t>Class 7 Open</a:t>
            </a:r>
            <a:r>
              <a:rPr lang="en" sz="12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12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3100"/>
              <a:buFont typeface="Arial"/>
              <a:buNone/>
            </a:pPr>
            <a:endParaRPr sz="11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CONDITIONS OF PARTICIPATION AT SHOWS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1. All riders must abide by British Showjumping/British Dressage rules at all times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2. Traditional style riding boots must be worn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3. Riding hats of approved standard must be worn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4. Smart/casual show attire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5. WKRC, it’s officials and those working for it disclaim any responsibility for any accident to persons, animals, property, howsoever caused, while on its premises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6. No dogs allowed out of vehicle  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5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lang="en" sz="500" kern="0" dirty="0" smtClean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endParaRPr sz="5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5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5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5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5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500" kern="0" dirty="0">
                <a:solidFill>
                  <a:srgbClr val="351C75"/>
                </a:solidFill>
                <a:cs typeface="Arial"/>
                <a:sym typeface="Arial"/>
              </a:rPr>
              <a:t> </a:t>
            </a:r>
            <a:endParaRPr sz="500" kern="0" dirty="0">
              <a:solidFill>
                <a:srgbClr val="351C75"/>
              </a:solidFill>
              <a:cs typeface="Arial"/>
              <a:sym typeface="Arial"/>
            </a:endParaRPr>
          </a:p>
          <a:p>
            <a:pPr>
              <a:buClr>
                <a:srgbClr val="000000"/>
              </a:buClr>
              <a:buSzPts val="1600"/>
              <a:buFont typeface="Arial"/>
              <a:buNone/>
            </a:pPr>
            <a:r>
              <a:rPr lang="en" sz="1000" kern="0" dirty="0">
                <a:solidFill>
                  <a:srgbClr val="351C75"/>
                </a:solidFill>
                <a:cs typeface="Arial"/>
                <a:sym typeface="Arial"/>
              </a:rPr>
              <a:t>www.westkypefarm.co.uk</a:t>
            </a:r>
            <a:endParaRPr sz="1000" kern="0" dirty="0">
              <a:solidFill>
                <a:srgbClr val="351C75"/>
              </a:solidFill>
              <a:cs typeface="Arial"/>
              <a:sym typeface="Arial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88" t="12048" r="7531" b="11562"/>
          <a:stretch/>
        </p:blipFill>
        <p:spPr>
          <a:xfrm>
            <a:off x="2091550" y="648515"/>
            <a:ext cx="2350588" cy="1141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380247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190</Words>
  <Application>Microsoft Office PowerPoint</Application>
  <PresentationFormat>On-screen Show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Simple Light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Linda</dc:creator>
  <cp:lastModifiedBy>Linda</cp:lastModifiedBy>
  <cp:revision>3</cp:revision>
  <dcterms:created xsi:type="dcterms:W3CDTF">2023-01-16T19:46:15Z</dcterms:created>
  <dcterms:modified xsi:type="dcterms:W3CDTF">2023-01-31T14:51:11Z</dcterms:modified>
</cp:coreProperties>
</file>