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9202400" cy="27432000"/>
  <p:notesSz cx="6889750" cy="100218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348" y="258"/>
      </p:cViewPr>
      <p:guideLst>
        <p:guide orient="horz" pos="8640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50888"/>
            <a:ext cx="2630488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18" tIns="96618" rIns="96618" bIns="96618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70627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abd31d11fc2600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30425" y="750888"/>
            <a:ext cx="2630488" cy="3759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abd31d11fc26005_0:notes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spcFirstLastPara="1" wrap="square" lIns="96618" tIns="96618" rIns="96618" bIns="9661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54588" y="3971067"/>
            <a:ext cx="17893200" cy="109473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500"/>
              <a:buNone/>
              <a:defRPr sz="165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54570" y="15115333"/>
            <a:ext cx="17893200" cy="4227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8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54570" y="5899333"/>
            <a:ext cx="17893200" cy="104721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100"/>
              <a:buNone/>
              <a:defRPr sz="38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54570" y="16811867"/>
            <a:ext cx="17893200" cy="69375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 algn="ctr"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 algn="ctr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54570" y="11471200"/>
            <a:ext cx="17893200" cy="44895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8399700" cy="182208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0148040" y="6146533"/>
            <a:ext cx="8399700" cy="182208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54570" y="2963200"/>
            <a:ext cx="5896800" cy="40305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54570" y="7411200"/>
            <a:ext cx="5896800" cy="169569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 sz="3800"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 sz="38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029525" y="2400800"/>
            <a:ext cx="13372500" cy="218175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1pPr>
            <a:lvl2pPr lvl="1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2pPr>
            <a:lvl3pPr lvl="2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3pPr>
            <a:lvl4pPr lvl="3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4pPr>
            <a:lvl5pPr lvl="4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5pPr>
            <a:lvl6pPr lvl="5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6pPr>
            <a:lvl7pPr lvl="6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7pPr>
            <a:lvl8pPr lvl="7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8pPr>
            <a:lvl9pPr lvl="8">
              <a:spcBef>
                <a:spcPts val="0"/>
              </a:spcBef>
              <a:spcAft>
                <a:spcPts val="0"/>
              </a:spcAft>
              <a:buSzPts val="15300"/>
              <a:buNone/>
              <a:defRPr sz="15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601200" y="-667"/>
            <a:ext cx="9601200" cy="2743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90525" tIns="290525" rIns="290525" bIns="2905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57550" y="6576933"/>
            <a:ext cx="8494800" cy="7905600"/>
          </a:xfrm>
          <a:prstGeom prst="rect">
            <a:avLst/>
          </a:prstGeom>
        </p:spPr>
        <p:txBody>
          <a:bodyPr spcFirstLastPara="1" wrap="square" lIns="290525" tIns="290525" rIns="290525" bIns="29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57550" y="14949733"/>
            <a:ext cx="8494800" cy="6587100"/>
          </a:xfrm>
          <a:prstGeom prst="rect">
            <a:avLst/>
          </a:prstGeom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6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0372950" y="3861733"/>
            <a:ext cx="8057700" cy="197073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590550"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914400" lvl="1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54570" y="22563067"/>
            <a:ext cx="12597600" cy="3227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54570" y="2373467"/>
            <a:ext cx="17893200" cy="30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None/>
              <a:defRPr sz="8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54570" y="6146533"/>
            <a:ext cx="17893200" cy="182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t" anchorCtr="0">
            <a:normAutofit/>
          </a:bodyPr>
          <a:lstStyle>
            <a:lvl1pPr marL="457200" lvl="0" indent="-590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Char char="●"/>
              <a:defRPr sz="5700">
                <a:solidFill>
                  <a:schemeClr val="dk2"/>
                </a:solidFill>
              </a:defRPr>
            </a:lvl1pPr>
            <a:lvl2pPr marL="914400" lvl="1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2pPr>
            <a:lvl3pPr marL="1371600" lvl="2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3pPr>
            <a:lvl4pPr marL="1828800" lvl="3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●"/>
              <a:defRPr sz="4400">
                <a:solidFill>
                  <a:schemeClr val="dk2"/>
                </a:solidFill>
              </a:defRPr>
            </a:lvl4pPr>
            <a:lvl5pPr marL="2286000" lvl="4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5pPr>
            <a:lvl6pPr marL="2743200" lvl="5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6pPr>
            <a:lvl7pPr marL="3200400" lvl="6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●"/>
              <a:defRPr sz="4400">
                <a:solidFill>
                  <a:schemeClr val="dk2"/>
                </a:solidFill>
              </a:defRPr>
            </a:lvl7pPr>
            <a:lvl8pPr marL="3657600" lvl="7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8pPr>
            <a:lvl9pPr marL="4114800" lvl="8" indent="-508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7792161" y="24870490"/>
            <a:ext cx="1152300" cy="20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90525" tIns="290525" rIns="290525" bIns="290525" anchor="ctr" anchorCtr="0">
            <a:normAutofit/>
          </a:bodyPr>
          <a:lstStyle>
            <a:lvl1pPr lvl="0" algn="r">
              <a:buNone/>
              <a:defRPr sz="3200">
                <a:solidFill>
                  <a:schemeClr val="dk2"/>
                </a:solidFill>
              </a:defRPr>
            </a:lvl1pPr>
            <a:lvl2pPr lvl="1" algn="r">
              <a:buNone/>
              <a:defRPr sz="3200">
                <a:solidFill>
                  <a:schemeClr val="dk2"/>
                </a:solidFill>
              </a:defRPr>
            </a:lvl2pPr>
            <a:lvl3pPr lvl="2" algn="r">
              <a:buNone/>
              <a:defRPr sz="3200">
                <a:solidFill>
                  <a:schemeClr val="dk2"/>
                </a:solidFill>
              </a:defRPr>
            </a:lvl3pPr>
            <a:lvl4pPr lvl="3" algn="r">
              <a:buNone/>
              <a:defRPr sz="3200">
                <a:solidFill>
                  <a:schemeClr val="dk2"/>
                </a:solidFill>
              </a:defRPr>
            </a:lvl4pPr>
            <a:lvl5pPr lvl="4" algn="r">
              <a:buNone/>
              <a:defRPr sz="3200">
                <a:solidFill>
                  <a:schemeClr val="dk2"/>
                </a:solidFill>
              </a:defRPr>
            </a:lvl5pPr>
            <a:lvl6pPr lvl="5" algn="r">
              <a:buNone/>
              <a:defRPr sz="3200">
                <a:solidFill>
                  <a:schemeClr val="dk2"/>
                </a:solidFill>
              </a:defRPr>
            </a:lvl6pPr>
            <a:lvl7pPr lvl="6" algn="r">
              <a:buNone/>
              <a:defRPr sz="3200">
                <a:solidFill>
                  <a:schemeClr val="dk2"/>
                </a:solidFill>
              </a:defRPr>
            </a:lvl7pPr>
            <a:lvl8pPr lvl="7" algn="r">
              <a:buNone/>
              <a:defRPr sz="3200">
                <a:solidFill>
                  <a:schemeClr val="dk2"/>
                </a:solidFill>
              </a:defRPr>
            </a:lvl8pPr>
            <a:lvl9pPr lvl="8" algn="r">
              <a:buNone/>
              <a:defRPr sz="3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909725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26037209"/>
            <a:ext cx="19461925" cy="662675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875950" y="6891450"/>
            <a:ext cx="16813800" cy="21082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u="sng" dirty="0">
                <a:solidFill>
                  <a:srgbClr val="351C75"/>
                </a:solidFill>
              </a:rPr>
              <a:t>SATURDAY 28</a:t>
            </a:r>
            <a:r>
              <a:rPr lang="en" sz="4800" u="sng" baseline="30000" dirty="0">
                <a:solidFill>
                  <a:srgbClr val="351C75"/>
                </a:solidFill>
              </a:rPr>
              <a:t>th</a:t>
            </a:r>
            <a:r>
              <a:rPr lang="en" sz="4800" u="sng" dirty="0">
                <a:solidFill>
                  <a:srgbClr val="351C75"/>
                </a:solidFill>
              </a:rPr>
              <a:t> February  2026  SHOWJUMPING DAY</a:t>
            </a:r>
            <a:endParaRPr sz="4800" u="sng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All classes open to both horses and ponies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Entries Via My Riding Life times will issued &amp;  online  by </a:t>
            </a:r>
            <a:r>
              <a:rPr lang="en" sz="3100">
                <a:solidFill>
                  <a:srgbClr val="351C75"/>
                </a:solidFill>
              </a:rPr>
              <a:t>Thursday 26th </a:t>
            </a:r>
            <a:r>
              <a:rPr lang="en" sz="3100" dirty="0">
                <a:solidFill>
                  <a:srgbClr val="351C75"/>
                </a:solidFill>
              </a:rPr>
              <a:t>6pm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10.00AM START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1​ Beginners &amp; Lead Rein</a:t>
            </a:r>
            <a:r>
              <a:rPr lang="en" sz="3100" dirty="0">
                <a:solidFill>
                  <a:srgbClr val="351C75"/>
                </a:solidFill>
              </a:rPr>
              <a:t> – cross poles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All double clears win a rosette, all competitors will be allowed to compete in second round regardless of faults in first,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2​ Beginners Novice</a:t>
            </a:r>
            <a:r>
              <a:rPr lang="en" sz="3100" dirty="0">
                <a:solidFill>
                  <a:srgbClr val="351C75"/>
                </a:solidFill>
              </a:rPr>
              <a:t> – cross poles and straights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​Genuine novices only,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3​ Nursery Novice</a:t>
            </a:r>
            <a:r>
              <a:rPr lang="en" sz="3100" dirty="0">
                <a:solidFill>
                  <a:srgbClr val="351C75"/>
                </a:solidFill>
              </a:rPr>
              <a:t> – max height in first round 40cm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​No combination to have won three firsts,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4​ Novice</a:t>
            </a:r>
            <a:r>
              <a:rPr lang="en" sz="3100" dirty="0">
                <a:solidFill>
                  <a:srgbClr val="351C75"/>
                </a:solidFill>
              </a:rPr>
              <a:t> – max height in first round 50cm,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5​ Progressive</a:t>
            </a:r>
            <a:r>
              <a:rPr lang="en" sz="3100" dirty="0">
                <a:solidFill>
                  <a:srgbClr val="351C75"/>
                </a:solidFill>
              </a:rPr>
              <a:t> – max height in first round 60cm,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6​ Intermediate</a:t>
            </a:r>
            <a:r>
              <a:rPr lang="en" sz="3100" dirty="0">
                <a:solidFill>
                  <a:srgbClr val="351C75"/>
                </a:solidFill>
              </a:rPr>
              <a:t> – max height in first round 70cm,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lvl="0"/>
            <a:r>
              <a:rPr lang="en" sz="3100" dirty="0">
                <a:solidFill>
                  <a:srgbClr val="351C75"/>
                </a:solidFill>
              </a:rPr>
              <a:t>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</a:t>
            </a:r>
          </a:p>
          <a:p>
            <a:pPr lvl="0"/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7 Small Open</a:t>
            </a:r>
            <a:r>
              <a:rPr lang="en" sz="3100" dirty="0">
                <a:solidFill>
                  <a:srgbClr val="351C75"/>
                </a:solidFill>
              </a:rPr>
              <a:t> – max height in first round 80cm,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        </a:t>
            </a:r>
            <a:endParaRPr sz="3100" u="sng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     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8​ Open</a:t>
            </a:r>
            <a:r>
              <a:rPr lang="en" sz="3100" dirty="0">
                <a:solidFill>
                  <a:srgbClr val="351C75"/>
                </a:solidFill>
              </a:rPr>
              <a:t> – max height in first round 90cm,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</a:t>
            </a:r>
            <a:r>
              <a:rPr lang="en" sz="3100" dirty="0">
                <a:solidFill>
                  <a:srgbClr val="351C75"/>
                </a:solidFill>
              </a:rPr>
              <a:t>     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  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b="1" u="sng" dirty="0">
                <a:solidFill>
                  <a:srgbClr val="351C75"/>
                </a:solidFill>
              </a:rPr>
              <a:t>Class 9​ Large Open</a:t>
            </a:r>
            <a:r>
              <a:rPr lang="en" sz="3100" dirty="0">
                <a:solidFill>
                  <a:srgbClr val="351C75"/>
                </a:solidFill>
              </a:rPr>
              <a:t> – max height in first round 1m, Entry fee £10 (Members £9)</a:t>
            </a:r>
            <a:endParaRPr sz="3100" dirty="0">
              <a:solidFill>
                <a:srgbClr val="351C75"/>
              </a:solidFill>
            </a:endParaRPr>
          </a:p>
          <a:p>
            <a:pPr lvl="0"/>
            <a:r>
              <a:rPr lang="en-GB" sz="3100" dirty="0">
                <a:solidFill>
                  <a:srgbClr val="351C75"/>
                </a:solidFill>
              </a:rPr>
              <a:t>                         </a:t>
            </a:r>
            <a:r>
              <a:rPr lang="en" sz="3100" u="sng" dirty="0">
                <a:solidFill>
                  <a:srgbClr val="351C75"/>
                </a:solidFill>
              </a:rPr>
              <a:t>Includes Pony Club Barrier Spring Festival Qualifier</a:t>
            </a:r>
            <a:r>
              <a:rPr lang="en-GB" sz="3100" u="sng" dirty="0">
                <a:solidFill>
                  <a:srgbClr val="351C75"/>
                </a:solidFill>
              </a:rPr>
              <a:t> </a:t>
            </a:r>
          </a:p>
          <a:p>
            <a:pPr lvl="0"/>
            <a:r>
              <a:rPr lang="en-GB" sz="3100" dirty="0">
                <a:solidFill>
                  <a:srgbClr val="351C75"/>
                </a:solidFill>
              </a:rPr>
              <a:t> 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 dirty="0">
                <a:solidFill>
                  <a:srgbClr val="351C75"/>
                </a:solidFill>
              </a:rPr>
              <a:t>ROSETTES TO 6TH PLACE IN CLASSES 2-8, SEPARATE AWARDS TO JUNIORS (UNDER 16 AT 1 JAN 2026) AND SENIORS IN CLASSES 3  -  9</a:t>
            </a: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CONDITIONS OF PARTICIPATION AT SHOWS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1. All riders must abide by British Showjumping/British Dressage rules at all times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2. Traditional style riding boots must be worn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3. Riding hats of approved standard must be worn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4. Smart/casual show attire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5. WKRC, it’s officials and those working for it disclaim any responsibility for any accident to persons, animals, property, howsoever caused, while on its premises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6. No dogs allowed out of vehicle 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 </a:t>
            </a:r>
            <a:endParaRPr sz="1600" dirty="0">
              <a:solidFill>
                <a:srgbClr val="351C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351C75"/>
                </a:solidFill>
              </a:rPr>
              <a:t>www.westkypefarm.co.uk</a:t>
            </a:r>
            <a:endParaRPr sz="1600" dirty="0">
              <a:solidFill>
                <a:srgbClr val="351C75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6471" y="2420088"/>
            <a:ext cx="3302950" cy="330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33975"/>
            <a:ext cx="3809999" cy="2475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457061" y="1564482"/>
            <a:ext cx="7651578" cy="4032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421</Words>
  <Application>Microsoft Office PowerPoint</Application>
  <PresentationFormat>Custom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Linda Anderson</cp:lastModifiedBy>
  <cp:revision>10</cp:revision>
  <cp:lastPrinted>2024-08-04T18:39:34Z</cp:lastPrinted>
  <dcterms:modified xsi:type="dcterms:W3CDTF">2026-02-02T21:14:01Z</dcterms:modified>
</cp:coreProperties>
</file>