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4"/>
  </p:notesMasterIdLst>
  <p:sldIdLst>
    <p:sldId id="256" r:id="rId3"/>
  </p:sldIdLst>
  <p:sldSz cx="19202400" cy="27432000"/>
  <p:notesSz cx="6889750" cy="967105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8640">
          <p15:clr>
            <a:srgbClr val="A4A3A4"/>
          </p15:clr>
        </p15:guide>
        <p15:guide id="2" pos="6048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jOQua5Meldc/Ta9wWZbkhJ/Q2k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6" d="100"/>
          <a:sy n="26" d="100"/>
        </p:scale>
        <p:origin x="3282" y="186"/>
      </p:cViewPr>
      <p:guideLst>
        <p:guide orient="horz" pos="8640"/>
        <p:guide pos="60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723900"/>
            <a:ext cx="2541588" cy="362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8975" y="4593749"/>
            <a:ext cx="5511800" cy="435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4875" y="723900"/>
            <a:ext cx="2541588" cy="3629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8975" y="4593749"/>
            <a:ext cx="5511800" cy="43519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96600" rIns="96600" bIns="966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ctrTitle"/>
          </p:nvPr>
        </p:nvSpPr>
        <p:spPr>
          <a:xfrm>
            <a:off x="654588" y="3971067"/>
            <a:ext cx="17893200" cy="109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subTitle" idx="1"/>
          </p:nvPr>
        </p:nvSpPr>
        <p:spPr>
          <a:xfrm>
            <a:off x="654570" y="15115333"/>
            <a:ext cx="17893200" cy="42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1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41" name="Google Shape;41;p11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48" name="Google Shape;48;p13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ctrTitle"/>
          </p:nvPr>
        </p:nvSpPr>
        <p:spPr>
          <a:xfrm>
            <a:off x="654588" y="3971067"/>
            <a:ext cx="17893200" cy="109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500"/>
              <a:buNone/>
              <a:defRPr sz="16500"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subTitle" idx="1"/>
          </p:nvPr>
        </p:nvSpPr>
        <p:spPr>
          <a:xfrm>
            <a:off x="654570" y="15115333"/>
            <a:ext cx="17893200" cy="42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>
            <a:spLocks noGrp="1"/>
          </p:cNvSpPr>
          <p:nvPr>
            <p:ph type="title"/>
          </p:nvPr>
        </p:nvSpPr>
        <p:spPr>
          <a:xfrm>
            <a:off x="654570" y="11471200"/>
            <a:ext cx="17893200" cy="448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400"/>
              <a:buNone/>
              <a:defRPr sz="11400"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68" name="Google Shape;68;p18"/>
          <p:cNvSpPr txBox="1">
            <a:spLocks noGrp="1"/>
          </p:cNvSpPr>
          <p:nvPr>
            <p:ph type="body" idx="2"/>
          </p:nvPr>
        </p:nvSpPr>
        <p:spPr>
          <a:xfrm>
            <a:off x="10148040" y="6146533"/>
            <a:ext cx="83997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 sz="44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9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9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0"/>
          <p:cNvSpPr txBox="1">
            <a:spLocks noGrp="1"/>
          </p:cNvSpPr>
          <p:nvPr>
            <p:ph type="title"/>
          </p:nvPr>
        </p:nvSpPr>
        <p:spPr>
          <a:xfrm>
            <a:off x="654570" y="2963200"/>
            <a:ext cx="5896800" cy="4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600"/>
              <a:buNone/>
              <a:defRPr sz="7600"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body" idx="1"/>
          </p:nvPr>
        </p:nvSpPr>
        <p:spPr>
          <a:xfrm>
            <a:off x="654570" y="7411200"/>
            <a:ext cx="5896800" cy="169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1pPr>
            <a:lvl2pPr marL="914400" lvl="1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2pPr>
            <a:lvl3pPr marL="1371600" lvl="2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3pPr>
            <a:lvl4pPr marL="1828800" lvl="3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4pPr>
            <a:lvl5pPr marL="2286000" lvl="4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5pPr>
            <a:lvl6pPr marL="2743200" lvl="5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6pPr>
            <a:lvl7pPr marL="3200400" lvl="6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●"/>
              <a:defRPr sz="3800"/>
            </a:lvl7pPr>
            <a:lvl8pPr marL="3657600" lvl="7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○"/>
              <a:defRPr sz="3800"/>
            </a:lvl8pPr>
            <a:lvl9pPr marL="4114800" lvl="8" indent="-469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Char char="■"/>
              <a:defRPr sz="3800"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1"/>
          <p:cNvSpPr txBox="1">
            <a:spLocks noGrp="1"/>
          </p:cNvSpPr>
          <p:nvPr>
            <p:ph type="title"/>
          </p:nvPr>
        </p:nvSpPr>
        <p:spPr>
          <a:xfrm>
            <a:off x="1029525" y="2400800"/>
            <a:ext cx="13372500" cy="2181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0"/>
              <a:buNone/>
              <a:defRPr sz="15300"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/>
          <p:nvPr/>
        </p:nvSpPr>
        <p:spPr>
          <a:xfrm>
            <a:off x="9601200" y="-667"/>
            <a:ext cx="9601200" cy="2743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290525" tIns="290525" rIns="290525" bIns="2905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2"/>
          <p:cNvSpPr txBox="1">
            <a:spLocks noGrp="1"/>
          </p:cNvSpPr>
          <p:nvPr>
            <p:ph type="title"/>
          </p:nvPr>
        </p:nvSpPr>
        <p:spPr>
          <a:xfrm>
            <a:off x="557550" y="6576933"/>
            <a:ext cx="8494800" cy="79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0"/>
              <a:buNone/>
              <a:defRPr sz="13300"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ubTitle" idx="1"/>
          </p:nvPr>
        </p:nvSpPr>
        <p:spPr>
          <a:xfrm>
            <a:off x="557550" y="14949733"/>
            <a:ext cx="8494800" cy="65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 sz="6700"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2"/>
          </p:nvPr>
        </p:nvSpPr>
        <p:spPr>
          <a:xfrm>
            <a:off x="10372950" y="3861733"/>
            <a:ext cx="8057700" cy="197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5905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3"/>
          <p:cNvSpPr txBox="1">
            <a:spLocks noGrp="1"/>
          </p:cNvSpPr>
          <p:nvPr>
            <p:ph type="body" idx="1"/>
          </p:nvPr>
        </p:nvSpPr>
        <p:spPr>
          <a:xfrm>
            <a:off x="654570" y="22563067"/>
            <a:ext cx="12597600" cy="3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7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4"/>
          <p:cNvSpPr txBox="1">
            <a:spLocks noGrp="1"/>
          </p:cNvSpPr>
          <p:nvPr>
            <p:ph type="title" hasCustomPrompt="1"/>
          </p:nvPr>
        </p:nvSpPr>
        <p:spPr>
          <a:xfrm>
            <a:off x="654570" y="5899333"/>
            <a:ext cx="17893200" cy="104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100"/>
              <a:buNone/>
              <a:defRPr sz="38100"/>
            </a:lvl9pPr>
          </a:lstStyle>
          <a:p>
            <a:r>
              <a:t>xx%</a:t>
            </a:r>
          </a:p>
        </p:txBody>
      </p:sp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654570" y="16811867"/>
            <a:ext cx="17893200" cy="69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lvl="0" indent="-5905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700"/>
              <a:buChar char="●"/>
              <a:defRPr/>
            </a:lvl1pPr>
            <a:lvl2pPr marL="914400" lvl="1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2pPr>
            <a:lvl3pPr marL="1371600" lvl="2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3pPr>
            <a:lvl4pPr marL="1828800" lvl="3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4pPr>
            <a:lvl5pPr marL="2286000" lvl="4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5pPr>
            <a:lvl6pPr marL="2743200" lvl="5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6pPr>
            <a:lvl7pPr marL="3200400" lvl="6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●"/>
              <a:defRPr/>
            </a:lvl7pPr>
            <a:lvl8pPr marL="3657600" lvl="7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○"/>
              <a:defRPr/>
            </a:lvl8pPr>
            <a:lvl9pPr marL="4114800" lvl="8" indent="-508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5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marR="0" lvl="0" indent="-590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●"/>
              <a:defRPr sz="5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>
            <a:spLocks noGrp="1"/>
          </p:cNvSpPr>
          <p:nvPr>
            <p:ph type="title"/>
          </p:nvPr>
        </p:nvSpPr>
        <p:spPr>
          <a:xfrm>
            <a:off x="654570" y="2373467"/>
            <a:ext cx="178932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900"/>
              <a:buFont typeface="Arial"/>
              <a:buNone/>
              <a:defRPr sz="8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body" idx="1"/>
          </p:nvPr>
        </p:nvSpPr>
        <p:spPr>
          <a:xfrm>
            <a:off x="654570" y="6146533"/>
            <a:ext cx="17893200" cy="182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t" anchorCtr="0">
            <a:normAutofit/>
          </a:bodyPr>
          <a:lstStyle>
            <a:lvl1pPr marL="457200" marR="0" lvl="0" indent="-590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700"/>
              <a:buFont typeface="Arial"/>
              <a:buChar char="●"/>
              <a:defRPr sz="57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●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○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508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Char char="■"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17792161" y="24870490"/>
            <a:ext cx="1152300" cy="20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0525" tIns="290525" rIns="290525" bIns="2905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/>
          <p:nvPr/>
        </p:nvSpPr>
        <p:spPr>
          <a:xfrm>
            <a:off x="9855075" y="5821850"/>
            <a:ext cx="8171400" cy="10098600"/>
          </a:xfrm>
          <a:prstGeom prst="rect">
            <a:avLst/>
          </a:prstGeom>
          <a:noFill/>
          <a:ln w="104775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u="sng" dirty="0">
                <a:solidFill>
                  <a:srgbClr val="351C75"/>
                </a:solidFill>
              </a:rPr>
              <a:t>UNAFFILIATED CLASSES</a:t>
            </a:r>
            <a:endParaRPr sz="4000" b="1" u="sng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 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7. INTRO 2  (2024)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 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8. PRELIM 2  (2024)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 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9. PRELIM 3 (2024)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 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10. NOVICE 2  (2024)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 </a:t>
            </a: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4000" b="1" dirty="0">
                <a:solidFill>
                  <a:srgbClr val="351C75"/>
                </a:solidFill>
              </a:rPr>
              <a:t>11. </a:t>
            </a:r>
            <a:r>
              <a:rPr lang="en" sz="4000" b="1">
                <a:solidFill>
                  <a:srgbClr val="351C75"/>
                </a:solidFill>
              </a:rPr>
              <a:t>ELEM 2  </a:t>
            </a:r>
            <a:r>
              <a:rPr lang="en" sz="4000" b="1" dirty="0">
                <a:solidFill>
                  <a:srgbClr val="351C75"/>
                </a:solidFill>
              </a:rPr>
              <a:t>(2024</a:t>
            </a:r>
            <a:r>
              <a:rPr lang="en" dirty="0"/>
              <a:t>)</a:t>
            </a:r>
            <a:endParaRPr dirty="0"/>
          </a:p>
        </p:txBody>
      </p:sp>
      <p:sp>
        <p:nvSpPr>
          <p:cNvPr id="100" name="Google Shape;100;p1"/>
          <p:cNvSpPr/>
          <p:nvPr/>
        </p:nvSpPr>
        <p:spPr>
          <a:xfrm>
            <a:off x="103501" y="238775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-129762" y="26362943"/>
            <a:ext cx="19461925" cy="662675"/>
          </a:xfrm>
          <a:prstGeom prst="flowChartInputOutput">
            <a:avLst/>
          </a:prstGeom>
          <a:solidFill>
            <a:srgbClr val="351C75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3261300" y="17116875"/>
            <a:ext cx="12679800" cy="36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Unaffiliated Winter Dressage League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 u="sng" dirty="0">
                <a:solidFill>
                  <a:srgbClr val="351C75"/>
                </a:solidFill>
              </a:rPr>
              <a:t>October</a:t>
            </a: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  --   March</a:t>
            </a:r>
            <a:endParaRPr sz="4800" b="1" i="0" u="sng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For class points the results of Class 7 and Class 8 will be combined.</a:t>
            </a:r>
            <a:endParaRPr sz="32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In the event of classes being oversubscribed, places will be allocated on a first come first served basis.</a:t>
            </a:r>
            <a:endParaRPr sz="32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063226" y="22217125"/>
            <a:ext cx="17542500" cy="39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CLASS 1&amp;2: HORSE/PONY  NEVER TO HAVE WON  3 x 1ST AT THE START OF THE LEAGUE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CLASS 3: HORSE/PONY TO HAVE LESS THAN 49 BRITISH DRESSAGE POINTS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CLASS 4: HORSE/PONY TO HAVE LESS THAN 124 BRITISH DRESSAGE POINTS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£14 PER UNAFFILIATED CLASS TO WKRC MEMBER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£15 PER UNAFFILIATED CLASS TO NON MEMBERS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" sz="19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£18 PER AFFILIATED CLASS</a:t>
            </a:r>
            <a:endParaRPr sz="19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CONDITIONS OF PARTICIPATION AT SHOW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1. All riders must abide by British Showjumping/dressage rules at all times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2. Correct footwear and show jacket required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3. Riding hats of an approved standard must be worn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4. WKRC, it’s officials and those working for it disclaim any responsibility for any accident to persons, animals, property, howsoever caused, while on its premises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en" sz="1600" b="0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5. No dogs allowed out of vehicle</a:t>
            </a:r>
            <a:endParaRPr sz="1600" b="0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2047501" y="16255074"/>
            <a:ext cx="15107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ROSETTES TO 6TH PLACE. BEST JUNIOR ROSETTE EACH CLASS.</a:t>
            </a:r>
            <a:endParaRPr sz="3000" b="1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endParaRPr sz="3000" b="1" i="0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1063207" y="20975461"/>
            <a:ext cx="175425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" sz="29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Entries on </a:t>
            </a:r>
            <a:r>
              <a:rPr lang="en" sz="2900" b="1" i="1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Myridinglife.com</a:t>
            </a:r>
            <a:endParaRPr sz="2900" b="1" i="1" u="none" strike="noStrike" cap="none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en" sz="29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Times distributed on </a:t>
            </a:r>
            <a:r>
              <a:rPr lang="en" sz="2900" b="1" i="1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westkypefarm.co.uk</a:t>
            </a:r>
            <a:r>
              <a:rPr lang="en" sz="2900" b="1" i="0" u="none" strike="noStrike" cap="none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prior to event</a:t>
            </a:r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3">
            <a:alphaModFix/>
          </a:blip>
          <a:srcRect l="9265" t="12830" r="3732" b="12874"/>
          <a:stretch/>
        </p:blipFill>
        <p:spPr>
          <a:xfrm>
            <a:off x="5688975" y="1294520"/>
            <a:ext cx="7323900" cy="329575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"/>
          <p:cNvSpPr txBox="1"/>
          <p:nvPr/>
        </p:nvSpPr>
        <p:spPr>
          <a:xfrm>
            <a:off x="20977700" y="6725625"/>
            <a:ext cx="7057500" cy="481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Affiliated BD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Prelim 2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Prelim 13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Novice 27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Novice 34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Elem 42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lang="en" sz="4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6. Elem 50</a:t>
            </a:r>
            <a:endParaRPr sz="4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"/>
          <p:cNvSpPr txBox="1"/>
          <p:nvPr/>
        </p:nvSpPr>
        <p:spPr>
          <a:xfrm>
            <a:off x="1175925" y="5821850"/>
            <a:ext cx="8538000" cy="10141207"/>
          </a:xfrm>
          <a:prstGeom prst="rect">
            <a:avLst/>
          </a:prstGeom>
          <a:noFill/>
          <a:ln w="952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endParaRPr sz="40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lang="en" sz="4000" b="1" u="sng" dirty="0">
                <a:solidFill>
                  <a:srgbClr val="351C75"/>
                </a:solidFill>
              </a:rPr>
              <a:t>AFFILIATED </a:t>
            </a:r>
            <a:r>
              <a:rPr lang="en" sz="40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CLASSES </a:t>
            </a:r>
            <a:endParaRPr sz="4000" b="1" u="sng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endParaRPr sz="4000" b="1" u="sng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endParaRPr sz="40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635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  <a:buFont typeface="Arial"/>
              <a:buAutoNum type="arabicPeriod"/>
            </a:pPr>
            <a:r>
              <a:rPr lang="en" sz="37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PRELIM  1 (2024)</a:t>
            </a:r>
            <a:endParaRPr sz="37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</a:pPr>
            <a:endParaRPr lang="en" sz="3700" b="1" dirty="0">
              <a:solidFill>
                <a:srgbClr val="351C75"/>
              </a:solidFill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</a:pPr>
            <a:r>
              <a:rPr lang="en" sz="37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2.  PRELIM </a:t>
            </a:r>
            <a:r>
              <a:rPr lang="en" sz="3700" b="1" dirty="0">
                <a:solidFill>
                  <a:srgbClr val="351C75"/>
                </a:solidFill>
              </a:rPr>
              <a:t>3 </a:t>
            </a:r>
            <a:r>
              <a:rPr lang="en" sz="37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(2024)</a:t>
            </a:r>
            <a:endParaRPr sz="37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</a:pPr>
            <a:endParaRPr lang="en" sz="3700" b="1" dirty="0">
              <a:solidFill>
                <a:srgbClr val="351C75"/>
              </a:solidFill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</a:pPr>
            <a:r>
              <a:rPr lang="en" sz="37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3.  NOVICE   </a:t>
            </a:r>
            <a:r>
              <a:rPr lang="en" sz="3700" b="1" dirty="0">
                <a:solidFill>
                  <a:srgbClr val="351C75"/>
                </a:solidFill>
              </a:rPr>
              <a:t>1 </a:t>
            </a:r>
            <a:r>
              <a:rPr lang="en" sz="37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 (2024)</a:t>
            </a:r>
            <a:endParaRPr sz="37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</a:pPr>
            <a:endParaRPr lang="en" sz="3700" b="1" dirty="0">
              <a:solidFill>
                <a:srgbClr val="351C75"/>
              </a:solidFill>
            </a:endParaRPr>
          </a:p>
          <a:p>
            <a:pPr marL="742950" marR="0" lvl="0" indent="-742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  <a:buAutoNum type="arabicPeriod" startAt="4"/>
            </a:pPr>
            <a:r>
              <a:rPr lang="en" sz="3700" b="1" dirty="0">
                <a:solidFill>
                  <a:srgbClr val="351C75"/>
                </a:solidFill>
              </a:rPr>
              <a:t>NOVICE 3 (2024) </a:t>
            </a:r>
          </a:p>
          <a:p>
            <a:pPr marL="742950" marR="0" lvl="0" indent="-742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  <a:buAutoNum type="arabicPeriod" startAt="4"/>
            </a:pPr>
            <a:endParaRPr sz="3700" b="1" dirty="0">
              <a:solidFill>
                <a:srgbClr val="351C75"/>
              </a:solidFill>
            </a:endParaRPr>
          </a:p>
          <a:p>
            <a:pPr marL="742950" marR="0" lvl="0" indent="-742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  <a:buAutoNum type="arabicPeriod" startAt="5"/>
            </a:pPr>
            <a:r>
              <a:rPr lang="en" sz="3700" b="1" dirty="0">
                <a:solidFill>
                  <a:srgbClr val="351C75"/>
                </a:solidFill>
              </a:rPr>
              <a:t>ELEMENTARY 1 (2024)</a:t>
            </a:r>
          </a:p>
          <a:p>
            <a:pPr marL="742950" marR="0" lvl="0" indent="-7429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  <a:buAutoNum type="arabicPeriod" startAt="5"/>
            </a:pPr>
            <a:endParaRPr sz="3700" b="1" dirty="0">
              <a:solidFill>
                <a:srgbClr val="351C75"/>
              </a:solidFill>
            </a:endParaRPr>
          </a:p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1C75"/>
              </a:buClr>
              <a:buSzPts val="3700"/>
            </a:pPr>
            <a:r>
              <a:rPr lang="en" sz="3700" b="1" dirty="0">
                <a:solidFill>
                  <a:srgbClr val="351C75"/>
                </a:solidFill>
              </a:rPr>
              <a:t>6.  ELEMENTARY 3 (2024)</a:t>
            </a:r>
            <a:endParaRPr sz="3700" b="1" dirty="0">
              <a:solidFill>
                <a:srgbClr val="351C75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Font typeface="Arial"/>
              <a:buNone/>
            </a:pPr>
            <a:endParaRPr sz="4000" b="1" dirty="0">
              <a:solidFill>
                <a:srgbClr val="351C75"/>
              </a:solidFill>
            </a:endParaRPr>
          </a:p>
        </p:txBody>
      </p:sp>
      <p:sp>
        <p:nvSpPr>
          <p:cNvPr id="109" name="Google Shape;109;p1"/>
          <p:cNvSpPr txBox="1"/>
          <p:nvPr/>
        </p:nvSpPr>
        <p:spPr>
          <a:xfrm>
            <a:off x="1429800" y="4754650"/>
            <a:ext cx="9555000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" sz="4800" b="1" i="0" u="sng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Sunday</a:t>
            </a:r>
            <a:r>
              <a:rPr lang="en" sz="4800" b="1" u="sng" dirty="0">
                <a:solidFill>
                  <a:srgbClr val="351C75"/>
                </a:solidFill>
              </a:rPr>
              <a:t> 15 th November 2026</a:t>
            </a:r>
            <a:endParaRPr sz="4800" b="0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9855077" y="4810725"/>
            <a:ext cx="8171400" cy="8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lang="en" sz="4200" b="1" i="0" u="none" strike="noStrike" cap="none" dirty="0">
                <a:solidFill>
                  <a:srgbClr val="351C75"/>
                </a:solidFill>
                <a:latin typeface="Arial"/>
                <a:ea typeface="Arial"/>
                <a:cs typeface="Arial"/>
                <a:sym typeface="Arial"/>
              </a:rPr>
              <a:t>Entries close 12/11/26 9pm</a:t>
            </a:r>
            <a:endParaRPr sz="1400" b="1" i="0" u="none" strike="noStrike" cap="none" dirty="0">
              <a:solidFill>
                <a:srgbClr val="351C7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21403" y="5844526"/>
            <a:ext cx="2156677" cy="128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092528" y="2662269"/>
            <a:ext cx="2667327" cy="158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42001" y="2569526"/>
            <a:ext cx="2667327" cy="158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333</Words>
  <Application>Microsoft Office PowerPoint</Application>
  <PresentationFormat>Custom</PresentationFormat>
  <Paragraphs>58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Simple Light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Linda</dc:creator>
  <cp:lastModifiedBy>Linda Anderson</cp:lastModifiedBy>
  <cp:revision>4</cp:revision>
  <dcterms:modified xsi:type="dcterms:W3CDTF">2026-09-08T08:24:11Z</dcterms:modified>
</cp:coreProperties>
</file>